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6"/>
  </p:notesMasterIdLst>
  <p:sldIdLst>
    <p:sldId id="256" r:id="rId2"/>
    <p:sldId id="283" r:id="rId3"/>
    <p:sldId id="302" r:id="rId4"/>
    <p:sldId id="288" r:id="rId5"/>
    <p:sldId id="289" r:id="rId6"/>
    <p:sldId id="295" r:id="rId7"/>
    <p:sldId id="292" r:id="rId8"/>
    <p:sldId id="298" r:id="rId9"/>
    <p:sldId id="294" r:id="rId10"/>
    <p:sldId id="299" r:id="rId11"/>
    <p:sldId id="300" r:id="rId12"/>
    <p:sldId id="301" r:id="rId13"/>
    <p:sldId id="303" r:id="rId14"/>
    <p:sldId id="30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67" d="100"/>
          <a:sy n="67" d="100"/>
        </p:scale>
        <p:origin x="787"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FEBEE-9C4A-49FF-8C00-C9778C17460A}" type="datetimeFigureOut">
              <a:rPr lang="en-US" smtClean="0"/>
              <a:pPr/>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122CD-9959-48B0-9CA1-320B7FAC8EA9}" type="slidenum">
              <a:rPr lang="en-US" smtClean="0"/>
              <a:pPr/>
              <a:t>‹#›</a:t>
            </a:fld>
            <a:endParaRPr lang="en-US"/>
          </a:p>
        </p:txBody>
      </p:sp>
    </p:spTree>
    <p:extLst>
      <p:ext uri="{BB962C8B-B14F-4D97-AF65-F5344CB8AC3E}">
        <p14:creationId xmlns:p14="http://schemas.microsoft.com/office/powerpoint/2010/main" val="1554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4122CD-9959-48B0-9CA1-320B7FAC8EA9}" type="slidenum">
              <a:rPr lang="en-US" smtClean="0"/>
              <a:pPr/>
              <a:t>1</a:t>
            </a:fld>
            <a:endParaRPr lang="en-US"/>
          </a:p>
        </p:txBody>
      </p:sp>
    </p:spTree>
    <p:extLst>
      <p:ext uri="{BB962C8B-B14F-4D97-AF65-F5344CB8AC3E}">
        <p14:creationId xmlns:p14="http://schemas.microsoft.com/office/powerpoint/2010/main" val="340270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Bankruptcy: A legal declaration of the inability to pay debt</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 should consider bankruptcy and what is involved?</a:t>
            </a:r>
          </a:p>
          <a:p>
            <a:endParaRPr lang="en-US" dirty="0"/>
          </a:p>
        </p:txBody>
      </p:sp>
      <p:sp>
        <p:nvSpPr>
          <p:cNvPr id="4" name="Slide Number Placeholder 3"/>
          <p:cNvSpPr>
            <a:spLocks noGrp="1"/>
          </p:cNvSpPr>
          <p:nvPr>
            <p:ph type="sldNum" sz="quarter" idx="10"/>
          </p:nvPr>
        </p:nvSpPr>
        <p:spPr/>
        <p:txBody>
          <a:bodyPr/>
          <a:lstStyle/>
          <a:p>
            <a:fld id="{AD4122CD-9959-48B0-9CA1-320B7FAC8EA9}" type="slidenum">
              <a:rPr lang="en-US" smtClean="0"/>
              <a:pPr/>
              <a:t>2</a:t>
            </a:fld>
            <a:endParaRPr lang="en-US"/>
          </a:p>
        </p:txBody>
      </p:sp>
    </p:spTree>
    <p:extLst>
      <p:ext uri="{BB962C8B-B14F-4D97-AF65-F5344CB8AC3E}">
        <p14:creationId xmlns:p14="http://schemas.microsoft.com/office/powerpoint/2010/main" val="174733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Bankruptcy is a legal declaration of the inability to pay one’s debts.  There is a lot to consider, and one should not enter into bankruptcy without giving it careful thought.  If the conditions listed on the slide describe you, then you might want to consider bankruptcy.</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are heavily in debt with little prospect of resolving it in the next five years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Creditors are threatening foreclosure on your home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have experienced a drop in income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pay bills late and have difficulty making the minimum payment on credit cards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are paying more on monthly payments than you earn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have recently become disabled or are going through a divorce resulting in the loss of income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251BBF-2041-44D9-9AE5-5435D9F0A942}" type="slidenum">
              <a:rPr lang="en-US" smtClean="0"/>
              <a:pPr/>
              <a:t>4</a:t>
            </a:fld>
            <a:endParaRPr lang="en-US"/>
          </a:p>
        </p:txBody>
      </p:sp>
    </p:spTree>
    <p:extLst>
      <p:ext uri="{BB962C8B-B14F-4D97-AF65-F5344CB8AC3E}">
        <p14:creationId xmlns:p14="http://schemas.microsoft.com/office/powerpoint/2010/main" val="198328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Disadvantages of bankruptcy: </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will lose all your credit cards (unless you pay them off before filing).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may also have to forfeit some luxury possessions.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recent bankruptcy makes it nearly impossible to get a mortgage (although you should be able to do so within about five years).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bankruptcy stays on your credit report for 10 years, making it difficult to acquire credit, buy a home or car, get life insurance, or sometimes get a job.</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Not all debts may be "discharged" in a bankruptcy. Student loans and back taxes (within 3 years) are prime examples.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Bankruptcy is an admission of defeat, an embarrassment.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Being sued for bad debts or having your car repossessed or your home foreclosed on is also an admission of defeat.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 declare bankruptcy, your name will be in court records and may appear in the newspaper.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your creditors sue you, your name will be in court records and may appear in the newspaper.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will have to explain to a judge or trustee how you got into a financial mess.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Usually you can keep your home, but you might lose inheritance or insurance settlements if you own a business.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251BBF-2041-44D9-9AE5-5435D9F0A942}" type="slidenum">
              <a:rPr lang="en-US" smtClean="0"/>
              <a:pPr/>
              <a:t>5</a:t>
            </a:fld>
            <a:endParaRPr lang="en-US"/>
          </a:p>
        </p:txBody>
      </p:sp>
    </p:spTree>
    <p:extLst>
      <p:ext uri="{BB962C8B-B14F-4D97-AF65-F5344CB8AC3E}">
        <p14:creationId xmlns:p14="http://schemas.microsoft.com/office/powerpoint/2010/main" val="344147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Advantages of bankruptcy:</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you file bankruptcy, it stops all collection actions by creditors, including foreclosures, repossessions and garnishments.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 have filed with an attorney, he or she shields you by handling all inquiries from creditors.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Most states allow you to exempt your home, car and other essentials, so you will not wind up homeless and unable to get around.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Declaring bankruptcy now can get you started rebuilding your credit and life sooner. If there is another disaster, you may be able to amend your existing Chapter 13 plan to accommodate it.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nothing will get rid of student loan debt, at least bankruptcy will prevent your lenders from aggressive collection action.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biggest advantage is a fresh financial start.</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251BBF-2041-44D9-9AE5-5435D9F0A942}" type="slidenum">
              <a:rPr lang="en-US" smtClean="0"/>
              <a:pPr/>
              <a:t>6</a:t>
            </a:fld>
            <a:endParaRPr lang="en-US"/>
          </a:p>
        </p:txBody>
      </p:sp>
    </p:spTree>
    <p:extLst>
      <p:ext uri="{BB962C8B-B14F-4D97-AF65-F5344CB8AC3E}">
        <p14:creationId xmlns:p14="http://schemas.microsoft.com/office/powerpoint/2010/main" val="189487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 of debts usually discharged:</a:t>
            </a:r>
          </a:p>
          <a:p>
            <a:endParaRPr lang="en-US" dirty="0" smtClean="0"/>
          </a:p>
          <a:p>
            <a:pPr marL="171450" indent="-171450">
              <a:buFont typeface="Arial" panose="020B0604020202020204" pitchFamily="34" charset="0"/>
              <a:buChar char="•"/>
            </a:pPr>
            <a:r>
              <a:rPr lang="en-US" baseline="0" dirty="0" smtClean="0"/>
              <a:t>Typical bills such as credit card bills</a:t>
            </a:r>
          </a:p>
          <a:p>
            <a:pPr marL="171450" indent="-171450">
              <a:buFont typeface="Arial" panose="020B0604020202020204" pitchFamily="34" charset="0"/>
              <a:buChar char="•"/>
            </a:pPr>
            <a:r>
              <a:rPr lang="en-US" baseline="0" dirty="0" smtClean="0"/>
              <a:t>Medical bills</a:t>
            </a:r>
          </a:p>
          <a:p>
            <a:pPr marL="171450" indent="-171450">
              <a:buFont typeface="Arial" panose="020B0604020202020204" pitchFamily="34" charset="0"/>
              <a:buChar char="•"/>
            </a:pPr>
            <a:r>
              <a:rPr lang="en-US" baseline="0" dirty="0" smtClean="0"/>
              <a:t>Personal loans</a:t>
            </a:r>
          </a:p>
          <a:p>
            <a:pPr marL="171450" indent="-171450">
              <a:buFont typeface="Arial" panose="020B0604020202020204" pitchFamily="34" charset="0"/>
              <a:buChar char="•"/>
            </a:pPr>
            <a:r>
              <a:rPr lang="en-US" baseline="0" dirty="0" smtClean="0"/>
              <a:t>Judgments resulting from car accidents as long as they do not involve alcohol or drugs</a:t>
            </a:r>
          </a:p>
          <a:p>
            <a:pPr marL="171450" indent="-171450">
              <a:buFont typeface="Arial" panose="020B0604020202020204" pitchFamily="34" charset="0"/>
              <a:buChar char="•"/>
            </a:pPr>
            <a:r>
              <a:rPr lang="en-US" baseline="0" dirty="0" smtClean="0"/>
              <a:t>Payday loans</a:t>
            </a:r>
            <a:endParaRPr lang="en-US" dirty="0"/>
          </a:p>
        </p:txBody>
      </p:sp>
      <p:sp>
        <p:nvSpPr>
          <p:cNvPr id="4" name="Slide Number Placeholder 3"/>
          <p:cNvSpPr>
            <a:spLocks noGrp="1"/>
          </p:cNvSpPr>
          <p:nvPr>
            <p:ph type="sldNum" sz="quarter" idx="10"/>
          </p:nvPr>
        </p:nvSpPr>
        <p:spPr/>
        <p:txBody>
          <a:bodyPr/>
          <a:lstStyle/>
          <a:p>
            <a:fld id="{39251BBF-2041-44D9-9AE5-5435D9F0A942}" type="slidenum">
              <a:rPr lang="en-US" smtClean="0"/>
              <a:pPr/>
              <a:t>7</a:t>
            </a:fld>
            <a:endParaRPr lang="en-US"/>
          </a:p>
        </p:txBody>
      </p:sp>
    </p:spTree>
    <p:extLst>
      <p:ext uri="{BB962C8B-B14F-4D97-AF65-F5344CB8AC3E}">
        <p14:creationId xmlns:p14="http://schemas.microsoft.com/office/powerpoint/2010/main" val="410592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To file bankruptcy, you must file a petition with a local bankruptcy court.  After reviewing the petition, the court assigns a bankruptcy trustee to review your file.  Your creditors cannot collect any debts owed them until the court contacts them.  A federal code decides what assets are exempt and which ones are turned over to the court trustee to sell and apply toward your debts.  You must go through credit counseling before your case is considered.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251BBF-2041-44D9-9AE5-5435D9F0A942}" type="slidenum">
              <a:rPr lang="en-US" smtClean="0"/>
              <a:pPr/>
              <a:t>9</a:t>
            </a:fld>
            <a:endParaRPr lang="en-US"/>
          </a:p>
        </p:txBody>
      </p:sp>
    </p:spTree>
    <p:extLst>
      <p:ext uri="{BB962C8B-B14F-4D97-AF65-F5344CB8AC3E}">
        <p14:creationId xmlns:p14="http://schemas.microsoft.com/office/powerpoint/2010/main" val="262329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4544D7-35AD-458B-8497-2D57B36099E8}" type="datetime1">
              <a:rPr lang="en-US" smtClean="0"/>
              <a:t>11/13/2017</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  </a:t>
            </a:r>
            <a:endParaRPr lang="en-US"/>
          </a:p>
        </p:txBody>
      </p:sp>
      <p:sp>
        <p:nvSpPr>
          <p:cNvPr id="6" name="Slide Number Placeholder 5"/>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28902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E4931-E6BD-4FC2-B4FC-7CF5473C6FFA}" type="datetime1">
              <a:rPr lang="en-US" smtClean="0"/>
              <a:t>11/13/2017</a:t>
            </a:fld>
            <a:endParaRPr lang="en-US"/>
          </a:p>
        </p:txBody>
      </p:sp>
      <p:sp>
        <p:nvSpPr>
          <p:cNvPr id="8" name="Footer Placeholder 7"/>
          <p:cNvSpPr>
            <a:spLocks noGrp="1"/>
          </p:cNvSpPr>
          <p:nvPr>
            <p:ph type="ftr" sz="quarter" idx="11"/>
          </p:nvPr>
        </p:nvSpPr>
        <p:spPr/>
        <p:txBody>
          <a:bodyPr/>
          <a:lstStyle/>
          <a:p>
            <a:r>
              <a:rPr lang="en-US" smtClean="0"/>
              <a:t>Copyright © Texas Education Agency, 2014. All rights reserved.  </a:t>
            </a:r>
            <a:endParaRPr lang="en-US"/>
          </a:p>
        </p:txBody>
      </p:sp>
      <p:sp>
        <p:nvSpPr>
          <p:cNvPr id="9" name="Slide Number Placeholder 8"/>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98106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B4D0FB-1E78-4353-AAAE-36566CEF08A7}" type="datetime1">
              <a:rPr lang="en-US" smtClean="0"/>
              <a:t>11/13/2017</a:t>
            </a:fld>
            <a:endParaRPr lang="en-US"/>
          </a:p>
        </p:txBody>
      </p:sp>
      <p:sp>
        <p:nvSpPr>
          <p:cNvPr id="8" name="Footer Placeholder 7"/>
          <p:cNvSpPr>
            <a:spLocks noGrp="1"/>
          </p:cNvSpPr>
          <p:nvPr>
            <p:ph type="ftr" sz="quarter" idx="11"/>
          </p:nvPr>
        </p:nvSpPr>
        <p:spPr/>
        <p:txBody>
          <a:bodyPr/>
          <a:lstStyle/>
          <a:p>
            <a:r>
              <a:rPr lang="en-US" smtClean="0"/>
              <a:t>Copyright © Texas Education Agency, 2014. All rights reserved.  </a:t>
            </a:r>
            <a:endParaRPr lang="en-US"/>
          </a:p>
        </p:txBody>
      </p:sp>
      <p:sp>
        <p:nvSpPr>
          <p:cNvPr id="9" name="Slide Number Placeholder 8"/>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279686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68784-13E6-4930-826E-EE8F7C5CCD57}" type="datetime1">
              <a:rPr lang="en-US" smtClean="0"/>
              <a:t>11/13/2017</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  </a:t>
            </a:r>
            <a:endParaRPr lang="en-US"/>
          </a:p>
        </p:txBody>
      </p:sp>
      <p:sp>
        <p:nvSpPr>
          <p:cNvPr id="6" name="Slide Number Placeholder 5"/>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181215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38F69-DD45-491E-B208-FE1A837270BF}" type="datetime1">
              <a:rPr lang="en-US" smtClean="0"/>
              <a:t>11/13/2017</a:t>
            </a:fld>
            <a:endParaRPr lang="en-US"/>
          </a:p>
        </p:txBody>
      </p:sp>
      <p:sp>
        <p:nvSpPr>
          <p:cNvPr id="5" name="Footer Placeholder 4"/>
          <p:cNvSpPr>
            <a:spLocks noGrp="1"/>
          </p:cNvSpPr>
          <p:nvPr>
            <p:ph type="ftr" sz="quarter" idx="11"/>
          </p:nvPr>
        </p:nvSpPr>
        <p:spPr/>
        <p:txBody>
          <a:bodyPr/>
          <a:lstStyle/>
          <a:p>
            <a:r>
              <a:rPr lang="en-US" smtClean="0"/>
              <a:t>Copyright © Texas Education Agency, 2014. All rights reserved.  </a:t>
            </a:r>
            <a:endParaRPr lang="en-US"/>
          </a:p>
        </p:txBody>
      </p:sp>
      <p:sp>
        <p:nvSpPr>
          <p:cNvPr id="6" name="Slide Number Placeholder 5"/>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236443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626F7D5-F0EC-4122-B162-08ABF496D08B}" type="datetime1">
              <a:rPr lang="en-US" smtClean="0"/>
              <a:t>11/13/2017</a:t>
            </a:fld>
            <a:endParaRPr lang="en-US"/>
          </a:p>
        </p:txBody>
      </p:sp>
      <p:sp>
        <p:nvSpPr>
          <p:cNvPr id="9" name="Footer Placeholder 8"/>
          <p:cNvSpPr>
            <a:spLocks noGrp="1"/>
          </p:cNvSpPr>
          <p:nvPr>
            <p:ph type="ftr" sz="quarter" idx="11"/>
          </p:nvPr>
        </p:nvSpPr>
        <p:spPr/>
        <p:txBody>
          <a:bodyPr/>
          <a:lstStyle/>
          <a:p>
            <a:r>
              <a:rPr lang="en-US" smtClean="0"/>
              <a:t>Copyright © Texas Education Agency, 2014. All rights reserved.  </a:t>
            </a:r>
            <a:endParaRPr lang="en-US"/>
          </a:p>
        </p:txBody>
      </p:sp>
      <p:sp>
        <p:nvSpPr>
          <p:cNvPr id="10" name="Slide Number Placeholder 9"/>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285408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FE93DB2D-9B6C-427E-83E6-025487208A0B}" type="datetime1">
              <a:rPr lang="en-US" smtClean="0"/>
              <a:t>11/13/2017</a:t>
            </a:fld>
            <a:endParaRPr lang="en-US"/>
          </a:p>
        </p:txBody>
      </p:sp>
      <p:sp>
        <p:nvSpPr>
          <p:cNvPr id="11" name="Footer Placeholder 10"/>
          <p:cNvSpPr>
            <a:spLocks noGrp="1"/>
          </p:cNvSpPr>
          <p:nvPr>
            <p:ph type="ftr" sz="quarter" idx="11"/>
          </p:nvPr>
        </p:nvSpPr>
        <p:spPr/>
        <p:txBody>
          <a:bodyPr/>
          <a:lstStyle/>
          <a:p>
            <a:r>
              <a:rPr lang="en-US" smtClean="0"/>
              <a:t>Copyright © Texas Education Agency, 2014. All rights reserved.  </a:t>
            </a:r>
            <a:endParaRPr lang="en-US"/>
          </a:p>
        </p:txBody>
      </p:sp>
      <p:sp>
        <p:nvSpPr>
          <p:cNvPr id="12" name="Slide Number Placeholder 11"/>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100380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80AF167B-DF39-490F-AE3E-BDB613339B6F}" type="datetime1">
              <a:rPr lang="en-US" smtClean="0"/>
              <a:t>11/13/2017</a:t>
            </a:fld>
            <a:endParaRPr lang="en-US"/>
          </a:p>
        </p:txBody>
      </p:sp>
      <p:sp>
        <p:nvSpPr>
          <p:cNvPr id="7" name="Footer Placeholder 6"/>
          <p:cNvSpPr>
            <a:spLocks noGrp="1"/>
          </p:cNvSpPr>
          <p:nvPr>
            <p:ph type="ftr" sz="quarter" idx="11"/>
          </p:nvPr>
        </p:nvSpPr>
        <p:spPr/>
        <p:txBody>
          <a:bodyPr/>
          <a:lstStyle/>
          <a:p>
            <a:r>
              <a:rPr lang="en-US" smtClean="0"/>
              <a:t>Copyright © Texas Education Agency, 2014. All rights reserved.  </a:t>
            </a:r>
            <a:endParaRPr lang="en-US"/>
          </a:p>
        </p:txBody>
      </p:sp>
      <p:sp>
        <p:nvSpPr>
          <p:cNvPr id="8" name="Slide Number Placeholder 7"/>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207802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0365F5-C744-4E76-A335-E01C741ADF15}" type="datetime1">
              <a:rPr lang="en-US" smtClean="0"/>
              <a:t>11/13/2017</a:t>
            </a:fld>
            <a:endParaRPr lang="en-US"/>
          </a:p>
        </p:txBody>
      </p:sp>
      <p:sp>
        <p:nvSpPr>
          <p:cNvPr id="6" name="Footer Placeholder 5"/>
          <p:cNvSpPr>
            <a:spLocks noGrp="1"/>
          </p:cNvSpPr>
          <p:nvPr>
            <p:ph type="ftr" sz="quarter" idx="11"/>
          </p:nvPr>
        </p:nvSpPr>
        <p:spPr/>
        <p:txBody>
          <a:bodyPr/>
          <a:lstStyle/>
          <a:p>
            <a:r>
              <a:rPr lang="en-US" smtClean="0"/>
              <a:t>Copyright © Texas Education Agency, 2014. All rights reserved.  </a:t>
            </a:r>
            <a:endParaRPr lang="en-US"/>
          </a:p>
        </p:txBody>
      </p:sp>
      <p:sp>
        <p:nvSpPr>
          <p:cNvPr id="7" name="Slide Number Placeholder 6"/>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26722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DDF35D-759A-4878-831F-D47095414B83}" type="datetime1">
              <a:rPr lang="en-US" smtClean="0"/>
              <a:t>11/13/2017</a:t>
            </a:fld>
            <a:endParaRPr lang="en-US"/>
          </a:p>
        </p:txBody>
      </p:sp>
      <p:sp>
        <p:nvSpPr>
          <p:cNvPr id="9" name="Footer Placeholder 8"/>
          <p:cNvSpPr>
            <a:spLocks noGrp="1"/>
          </p:cNvSpPr>
          <p:nvPr>
            <p:ph type="ftr" sz="quarter" idx="11"/>
          </p:nvPr>
        </p:nvSpPr>
        <p:spPr/>
        <p:txBody>
          <a:bodyPr/>
          <a:lstStyle/>
          <a:p>
            <a:r>
              <a:rPr lang="en-US" smtClean="0"/>
              <a:t>Copyright © Texas Education Agency, 2014. All rights reserved.  </a:t>
            </a:r>
            <a:endParaRPr lang="en-US"/>
          </a:p>
        </p:txBody>
      </p:sp>
      <p:sp>
        <p:nvSpPr>
          <p:cNvPr id="10" name="Slide Number Placeholder 9"/>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19637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B911D08-4EB8-446C-A254-A3D9D69ABAC8}" type="datetime1">
              <a:rPr lang="en-US" smtClean="0"/>
              <a:t>11/13/2017</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smtClean="0"/>
              <a:t>Copyright © Texas Education Agency, 2014. All rights reserved.  </a:t>
            </a:r>
            <a:endParaRPr lang="en-US"/>
          </a:p>
        </p:txBody>
      </p:sp>
      <p:sp>
        <p:nvSpPr>
          <p:cNvPr id="10" name="Slide Number Placeholder 9"/>
          <p:cNvSpPr>
            <a:spLocks noGrp="1"/>
          </p:cNvSpPr>
          <p:nvPr>
            <p:ph type="sldNum" sz="quarter" idx="12"/>
          </p:nvPr>
        </p:nvSpPr>
        <p:spPr/>
        <p:txBody>
          <a:bodyPr/>
          <a:lstStyle/>
          <a:p>
            <a:fld id="{8578A320-F8D0-4574-895C-26F6DBD0166C}" type="slidenum">
              <a:rPr lang="en-US" smtClean="0"/>
              <a:pPr/>
              <a:t>‹#›</a:t>
            </a:fld>
            <a:endParaRPr lang="en-US"/>
          </a:p>
        </p:txBody>
      </p:sp>
    </p:spTree>
    <p:extLst>
      <p:ext uri="{BB962C8B-B14F-4D97-AF65-F5344CB8AC3E}">
        <p14:creationId xmlns:p14="http://schemas.microsoft.com/office/powerpoint/2010/main" val="239249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AA0149F7-722D-4776-9AD8-16CBFD6E07CD}" type="datetime1">
              <a:rPr lang="en-US" smtClean="0"/>
              <a:t>11/13/2017</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smtClean="0"/>
              <a:t>Copyright © Texas Education Agency, 2014. All rights reserved.  </a:t>
            </a: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8578A320-F8D0-4574-895C-26F6DBD0166C}" type="slidenum">
              <a:rPr lang="en-US" smtClean="0"/>
              <a:pPr/>
              <a:t>‹#›</a:t>
            </a:fld>
            <a:endParaRPr lang="en-US"/>
          </a:p>
        </p:txBody>
      </p:sp>
    </p:spTree>
    <p:extLst>
      <p:ext uri="{BB962C8B-B14F-4D97-AF65-F5344CB8AC3E}">
        <p14:creationId xmlns:p14="http://schemas.microsoft.com/office/powerpoint/2010/main" val="33390781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Bankruptcy and Personal Financial Records</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normAutofit/>
          </a:bodyPr>
          <a:lstStyle/>
          <a:p>
            <a:r>
              <a:rPr lang="en-US" dirty="0" smtClean="0">
                <a:latin typeface="Arial" pitchFamily="34" charset="0"/>
                <a:cs typeface="Arial" pitchFamily="34" charset="0"/>
              </a:rPr>
              <a:t>Dollars and Sense</a:t>
            </a:r>
            <a:endParaRPr lang="en-US"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69846"/>
            <a:ext cx="2209800" cy="3657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Bankruptcy Types</a:t>
            </a:r>
            <a:endParaRPr lang="en-US" dirty="0"/>
          </a:p>
        </p:txBody>
      </p:sp>
      <p:sp>
        <p:nvSpPr>
          <p:cNvPr id="3" name="Content Placeholder 2"/>
          <p:cNvSpPr>
            <a:spLocks noGrp="1"/>
          </p:cNvSpPr>
          <p:nvPr>
            <p:ph idx="1"/>
          </p:nvPr>
        </p:nvSpPr>
        <p:spPr>
          <a:xfrm>
            <a:off x="2901951" y="685800"/>
            <a:ext cx="5708649" cy="2564892"/>
          </a:xfrm>
        </p:spPr>
        <p:txBody>
          <a:bodyPr>
            <a:normAutofit/>
          </a:bodyPr>
          <a:lstStyle/>
          <a:p>
            <a:r>
              <a:rPr lang="en-US" sz="3600" u="sng" dirty="0" smtClean="0"/>
              <a:t>These are 2 most common types of bankruptcy:</a:t>
            </a:r>
          </a:p>
          <a:p>
            <a:r>
              <a:rPr lang="en-US" sz="3600" dirty="0" smtClean="0"/>
              <a:t>Chapter 7</a:t>
            </a:r>
          </a:p>
          <a:p>
            <a:r>
              <a:rPr lang="en-US" sz="3600" dirty="0" smtClean="0"/>
              <a:t>Chapter 13</a:t>
            </a:r>
            <a:endParaRPr lang="en-US" sz="3600" dirty="0"/>
          </a:p>
        </p:txBody>
      </p:sp>
      <p:sp>
        <p:nvSpPr>
          <p:cNvPr id="4" name="Footer Placeholder 3"/>
          <p:cNvSpPr>
            <a:spLocks noGrp="1"/>
          </p:cNvSpPr>
          <p:nvPr>
            <p:ph type="ftr" sz="quarter" idx="11"/>
          </p:nvPr>
        </p:nvSpPr>
        <p:spPr/>
        <p:txBody>
          <a:bodyPr/>
          <a:lstStyle/>
          <a:p>
            <a:r>
              <a:rPr lang="en-US" smtClean="0"/>
              <a:t>Copyright © Texas Education Agency, 2014. All rights reserved.  </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197" y="3124200"/>
            <a:ext cx="3872155" cy="3121828"/>
          </a:xfrm>
          <a:prstGeom prst="rect">
            <a:avLst/>
          </a:prstGeom>
        </p:spPr>
      </p:pic>
    </p:spTree>
    <p:extLst>
      <p:ext uri="{BB962C8B-B14F-4D97-AF65-F5344CB8AC3E}">
        <p14:creationId xmlns:p14="http://schemas.microsoft.com/office/powerpoint/2010/main" val="94113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a:xfrm>
            <a:off x="2590800" y="864108"/>
            <a:ext cx="6248400" cy="5120640"/>
          </a:xfrm>
        </p:spPr>
        <p:txBody>
          <a:bodyPr/>
          <a:lstStyle/>
          <a:p>
            <a:pPr>
              <a:spcBef>
                <a:spcPts val="1725"/>
              </a:spcBef>
              <a:spcAft>
                <a:spcPts val="1800"/>
              </a:spcAft>
              <a:buClr>
                <a:schemeClr val="tx1"/>
              </a:buClr>
              <a:buSzPct val="100000"/>
              <a:buFont typeface="Wingdings" panose="05000000000000000000" pitchFamily="2" charset="2"/>
              <a:buChar char="ü"/>
            </a:pPr>
            <a:r>
              <a:rPr lang="en-US" sz="2800" b="1" dirty="0">
                <a:latin typeface="Humnst777 BT" pitchFamily="1" charset="0"/>
              </a:rPr>
              <a:t>Bankruptcy removes your responsibility for paying most of your debts not secured by collateral.</a:t>
            </a:r>
          </a:p>
          <a:p>
            <a:pPr lvl="2">
              <a:buFont typeface="Arial" panose="020B0604020202020204" pitchFamily="34" charset="0"/>
              <a:buChar char="•"/>
            </a:pPr>
            <a:r>
              <a:rPr lang="en-US" sz="2400" b="1" u="sng" dirty="0">
                <a:latin typeface="Humnst777 BT" pitchFamily="1" charset="0"/>
              </a:rPr>
              <a:t>Collateral</a:t>
            </a:r>
            <a:r>
              <a:rPr lang="en-US" sz="2400" b="1" dirty="0">
                <a:latin typeface="Humnst777 BT" pitchFamily="1" charset="0"/>
              </a:rPr>
              <a:t> is property that guarantees a loan. </a:t>
            </a:r>
          </a:p>
          <a:p>
            <a:pPr lvl="3">
              <a:spcBef>
                <a:spcPct val="30000"/>
              </a:spcBef>
              <a:spcAft>
                <a:spcPts val="1200"/>
              </a:spcAft>
              <a:buFont typeface="Lucida Grande" charset="0"/>
              <a:buChar char="-"/>
            </a:pPr>
            <a:r>
              <a:rPr lang="en-US" sz="1800" b="1" dirty="0">
                <a:latin typeface="Humnst777 BT" pitchFamily="1" charset="0"/>
              </a:rPr>
              <a:t>Mortgage loans are guaranteed by real estate and car loans by the cars.</a:t>
            </a:r>
          </a:p>
          <a:p>
            <a:pPr lvl="2">
              <a:buFont typeface="Arial" panose="020B0604020202020204" pitchFamily="34" charset="0"/>
              <a:buChar char="•"/>
            </a:pPr>
            <a:r>
              <a:rPr lang="en-US" sz="2400" b="1" u="sng" dirty="0">
                <a:latin typeface="Humnst777 BT" pitchFamily="1" charset="0"/>
              </a:rPr>
              <a:t>You are allowed to keep exempt assets. </a:t>
            </a:r>
          </a:p>
          <a:p>
            <a:pPr lvl="3">
              <a:spcBef>
                <a:spcPct val="30000"/>
              </a:spcBef>
              <a:buFont typeface="Lucida Grande" charset="0"/>
              <a:buChar char="-"/>
            </a:pPr>
            <a:r>
              <a:rPr lang="en-US" sz="1800" b="1" dirty="0">
                <a:latin typeface="Humnst777 BT" pitchFamily="1" charset="0"/>
              </a:rPr>
              <a:t>This is the property you are allowed to keep when you file bankruptcy.</a:t>
            </a:r>
          </a:p>
          <a:p>
            <a:endParaRPr lang="en-US" dirty="0"/>
          </a:p>
        </p:txBody>
      </p:sp>
      <p:sp>
        <p:nvSpPr>
          <p:cNvPr id="4" name="Footer Placeholder 3"/>
          <p:cNvSpPr>
            <a:spLocks noGrp="1"/>
          </p:cNvSpPr>
          <p:nvPr>
            <p:ph type="ftr" sz="quarter" idx="11"/>
          </p:nvPr>
        </p:nvSpPr>
        <p:spPr/>
        <p:txBody>
          <a:bodyPr/>
          <a:lstStyle/>
          <a:p>
            <a:r>
              <a:rPr lang="en-US" smtClean="0"/>
              <a:t>Copyright © Texas Education Agency, 2014. All rights reserved.  </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35" y="1123838"/>
            <a:ext cx="1941576" cy="1941576"/>
          </a:xfrm>
          <a:prstGeom prst="rect">
            <a:avLst/>
          </a:prstGeom>
        </p:spPr>
      </p:pic>
    </p:spTree>
    <p:extLst>
      <p:ext uri="{BB962C8B-B14F-4D97-AF65-F5344CB8AC3E}">
        <p14:creationId xmlns:p14="http://schemas.microsoft.com/office/powerpoint/2010/main" val="29492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a:xfrm>
            <a:off x="2898141" y="838200"/>
            <a:ext cx="5791200" cy="5232512"/>
          </a:xfrm>
        </p:spPr>
        <p:txBody>
          <a:bodyPr/>
          <a:lstStyle/>
          <a:p>
            <a:pPr marL="0" lvl="0" indent="0" fontAlgn="base">
              <a:spcBef>
                <a:spcPts val="1125"/>
              </a:spcBef>
              <a:spcAft>
                <a:spcPct val="0"/>
              </a:spcAft>
              <a:buClr>
                <a:prstClr val="black"/>
              </a:buClr>
              <a:buSzPct val="100000"/>
              <a:buFont typeface="Wingdings" panose="05000000000000000000" pitchFamily="2" charset="2"/>
              <a:buChar char="ü"/>
            </a:pPr>
            <a:r>
              <a:rPr lang="en-US" sz="2800" b="1" dirty="0">
                <a:solidFill>
                  <a:prstClr val="black"/>
                </a:solidFill>
                <a:latin typeface="Humnst777 BT" pitchFamily="1" charset="0"/>
                <a:ea typeface="ＭＳ Ｐゴシック" panose="020B0600070205080204" pitchFamily="34" charset="-128"/>
              </a:rPr>
              <a:t>Repayment bankruptcy is an option if you have income but can’t pay your debts. </a:t>
            </a:r>
          </a:p>
          <a:p>
            <a:pPr marL="914400" lvl="2" indent="0" fontAlgn="base">
              <a:spcBef>
                <a:spcPts val="1125"/>
              </a:spcBef>
              <a:spcAft>
                <a:spcPct val="0"/>
              </a:spcAft>
              <a:buClr>
                <a:prstClr val="black"/>
              </a:buClr>
              <a:buSzPct val="100000"/>
              <a:buFont typeface="Arial" panose="020B0604020202020204" pitchFamily="34" charset="0"/>
              <a:buChar char="•"/>
            </a:pPr>
            <a:r>
              <a:rPr lang="en-US" sz="2000" b="1" dirty="0">
                <a:solidFill>
                  <a:prstClr val="black"/>
                </a:solidFill>
                <a:latin typeface="Humnst777 BT" pitchFamily="1" charset="0"/>
                <a:ea typeface="ＭＳ Ｐゴシック" panose="020B0600070205080204" pitchFamily="34" charset="-128"/>
              </a:rPr>
              <a:t>Allows you to pay your debts in installments over a three-to-five-year period. </a:t>
            </a:r>
          </a:p>
          <a:p>
            <a:pPr marL="914400" lvl="2" indent="0" fontAlgn="base">
              <a:spcBef>
                <a:spcPts val="1125"/>
              </a:spcBef>
              <a:spcAft>
                <a:spcPct val="0"/>
              </a:spcAft>
              <a:buClr>
                <a:prstClr val="black"/>
              </a:buClr>
              <a:buSzPct val="100000"/>
              <a:buFont typeface="Arial" panose="020B0604020202020204" pitchFamily="34" charset="0"/>
              <a:buChar char="•"/>
            </a:pPr>
            <a:r>
              <a:rPr lang="en-US" sz="2000" b="1" dirty="0">
                <a:solidFill>
                  <a:prstClr val="black"/>
                </a:solidFill>
                <a:latin typeface="Humnst777 BT" pitchFamily="1" charset="0"/>
                <a:ea typeface="ＭＳ Ｐゴシック" panose="020B0600070205080204" pitchFamily="34" charset="-128"/>
              </a:rPr>
              <a:t>In general, you may keep all your property as long as you continue to make your Chapter 13 payments on time. </a:t>
            </a:r>
          </a:p>
          <a:p>
            <a:pPr marL="914400" lvl="2" indent="0" fontAlgn="base">
              <a:spcBef>
                <a:spcPts val="1125"/>
              </a:spcBef>
              <a:spcAft>
                <a:spcPct val="0"/>
              </a:spcAft>
              <a:buClr>
                <a:prstClr val="black"/>
              </a:buClr>
              <a:buSzPct val="100000"/>
              <a:buFont typeface="Arial" panose="020B0604020202020204" pitchFamily="34" charset="0"/>
              <a:buChar char="•"/>
            </a:pPr>
            <a:r>
              <a:rPr lang="en-US" sz="2000" b="1" dirty="0">
                <a:solidFill>
                  <a:prstClr val="black"/>
                </a:solidFill>
                <a:latin typeface="Humnst777 BT" pitchFamily="1" charset="0"/>
                <a:ea typeface="ＭＳ Ｐゴシック" panose="020B0600070205080204" pitchFamily="34" charset="-128"/>
              </a:rPr>
              <a:t>Alimony and child support payments and long-term secured obligations such as your mortgage cannot be discharged. </a:t>
            </a:r>
          </a:p>
          <a:p>
            <a:endParaRPr lang="en-US" dirty="0"/>
          </a:p>
        </p:txBody>
      </p:sp>
      <p:sp>
        <p:nvSpPr>
          <p:cNvPr id="4" name="Footer Placeholder 3"/>
          <p:cNvSpPr>
            <a:spLocks noGrp="1"/>
          </p:cNvSpPr>
          <p:nvPr>
            <p:ph type="ftr" sz="quarter" idx="11"/>
          </p:nvPr>
        </p:nvSpPr>
        <p:spPr/>
        <p:txBody>
          <a:bodyPr/>
          <a:lstStyle/>
          <a:p>
            <a:r>
              <a:rPr lang="en-US" smtClean="0"/>
              <a:t>Copyright © Texas Education Agency, 2014. All rights reserved.  </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51" y="3810000"/>
            <a:ext cx="2552700" cy="1279986"/>
          </a:xfrm>
          <a:prstGeom prst="rect">
            <a:avLst/>
          </a:prstGeom>
        </p:spPr>
      </p:pic>
    </p:spTree>
    <p:extLst>
      <p:ext uri="{BB962C8B-B14F-4D97-AF65-F5344CB8AC3E}">
        <p14:creationId xmlns:p14="http://schemas.microsoft.com/office/powerpoint/2010/main" val="91249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74545" y="-22860"/>
            <a:ext cx="6791325" cy="4343400"/>
          </a:xfrm>
        </p:spPr>
        <p:txBody>
          <a:bodyPr/>
          <a:lstStyle/>
          <a:p>
            <a:pPr lvl="2">
              <a:spcBef>
                <a:spcPts val="1125"/>
              </a:spcBef>
              <a:buClr>
                <a:schemeClr val="tx1"/>
              </a:buClr>
              <a:buSzPct val="100000"/>
              <a:buFont typeface="Wingdings" panose="05000000000000000000" pitchFamily="2" charset="2"/>
              <a:buChar char="ü"/>
            </a:pPr>
            <a:r>
              <a:rPr lang="en-US" sz="3200" b="1" dirty="0">
                <a:latin typeface="Humnst777 BT" pitchFamily="1" charset="0"/>
              </a:rPr>
              <a:t>Bankruptcy remains on your credit report for up to 10 years</a:t>
            </a:r>
          </a:p>
          <a:p>
            <a:pPr>
              <a:buNone/>
            </a:pPr>
            <a:endParaRPr lang="en-US" sz="600" dirty="0"/>
          </a:p>
          <a:p>
            <a:pPr lvl="3">
              <a:spcBef>
                <a:spcPts val="1125"/>
              </a:spcBef>
              <a:spcAft>
                <a:spcPts val="600"/>
              </a:spcAft>
              <a:buClr>
                <a:schemeClr val="tx1"/>
              </a:buClr>
              <a:buSzPct val="100000"/>
              <a:buFont typeface="Arial" panose="020B0604020202020204" pitchFamily="34" charset="0"/>
              <a:buChar char="•"/>
            </a:pPr>
            <a:r>
              <a:rPr lang="en-US" sz="2800" b="1" dirty="0">
                <a:latin typeface="Humnst777 BT" pitchFamily="1" charset="0"/>
              </a:rPr>
              <a:t>This can make it difficult to get new credit, find a place to rent, get insurance or qualify for some jobs</a:t>
            </a:r>
          </a:p>
          <a:p>
            <a:endParaRPr lang="en-US" dirty="0"/>
          </a:p>
        </p:txBody>
      </p:sp>
      <p:sp>
        <p:nvSpPr>
          <p:cNvPr id="4" name="Footer Placeholder 3"/>
          <p:cNvSpPr>
            <a:spLocks noGrp="1"/>
          </p:cNvSpPr>
          <p:nvPr>
            <p:ph type="ftr" sz="quarter" idx="11"/>
          </p:nvPr>
        </p:nvSpPr>
        <p:spPr/>
        <p:txBody>
          <a:bodyPr/>
          <a:lstStyle/>
          <a:p>
            <a:r>
              <a:rPr lang="en-US" smtClean="0"/>
              <a:t>Copyright © Texas Education Agency, 2014. All rights reserved.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775405"/>
            <a:ext cx="3209925" cy="2725408"/>
          </a:xfrm>
          <a:prstGeom prst="rect">
            <a:avLst/>
          </a:prstGeom>
        </p:spPr>
      </p:pic>
    </p:spTree>
    <p:extLst>
      <p:ext uri="{BB962C8B-B14F-4D97-AF65-F5344CB8AC3E}">
        <p14:creationId xmlns:p14="http://schemas.microsoft.com/office/powerpoint/2010/main" val="33508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rebuild my credit? </a:t>
            </a:r>
            <a:endParaRPr lang="en-US" dirty="0"/>
          </a:p>
        </p:txBody>
      </p:sp>
      <p:sp>
        <p:nvSpPr>
          <p:cNvPr id="3" name="Content Placeholder 2"/>
          <p:cNvSpPr>
            <a:spLocks noGrp="1"/>
          </p:cNvSpPr>
          <p:nvPr>
            <p:ph idx="1"/>
          </p:nvPr>
        </p:nvSpPr>
        <p:spPr/>
        <p:txBody>
          <a:bodyPr/>
          <a:lstStyle/>
          <a:p>
            <a:r>
              <a:rPr lang="en-US" dirty="0" smtClean="0"/>
              <a:t>You can being to rebuild your credit by getting a secured credit card.</a:t>
            </a:r>
          </a:p>
          <a:p>
            <a:r>
              <a:rPr lang="en-US" dirty="0"/>
              <a:t> A </a:t>
            </a:r>
            <a:r>
              <a:rPr lang="en-US" b="1" dirty="0"/>
              <a:t>secured card</a:t>
            </a:r>
            <a:r>
              <a:rPr lang="en-US" dirty="0"/>
              <a:t> requires a cash collateral deposit that becomes the </a:t>
            </a:r>
            <a:r>
              <a:rPr lang="en-US" b="1" dirty="0"/>
              <a:t>credit</a:t>
            </a:r>
            <a:r>
              <a:rPr lang="en-US" dirty="0"/>
              <a:t> line for that account. For example, if you put $500 in the account, you can charge up to $500</a:t>
            </a:r>
            <a:endParaRPr lang="en-US" dirty="0"/>
          </a:p>
        </p:txBody>
      </p:sp>
      <p:sp>
        <p:nvSpPr>
          <p:cNvPr id="4" name="Footer Placeholder 3"/>
          <p:cNvSpPr>
            <a:spLocks noGrp="1"/>
          </p:cNvSpPr>
          <p:nvPr>
            <p:ph type="ftr" sz="quarter" idx="11"/>
          </p:nvPr>
        </p:nvSpPr>
        <p:spPr/>
        <p:txBody>
          <a:bodyPr/>
          <a:lstStyle/>
          <a:p>
            <a:r>
              <a:rPr lang="en-US" smtClean="0"/>
              <a:t>Copyright © Texas Education Agency, 2014. All rights reserved.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794" y="4065589"/>
            <a:ext cx="2655887" cy="2655887"/>
          </a:xfrm>
          <a:prstGeom prst="rect">
            <a:avLst/>
          </a:prstGeom>
        </p:spPr>
      </p:pic>
    </p:spTree>
    <p:extLst>
      <p:ext uri="{BB962C8B-B14F-4D97-AF65-F5344CB8AC3E}">
        <p14:creationId xmlns:p14="http://schemas.microsoft.com/office/powerpoint/2010/main" val="212161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057400" y="6351869"/>
            <a:ext cx="5105400" cy="479845"/>
          </a:xfrm>
        </p:spPr>
        <p:txBody>
          <a:bodyPr/>
          <a:lstStyle/>
          <a:p>
            <a:pPr algn="ctr"/>
            <a:r>
              <a:rPr lang="en-US" smtClean="0">
                <a:latin typeface="Arial" panose="020B0604020202020204" pitchFamily="34" charset="0"/>
                <a:cs typeface="Arial" panose="020B0604020202020204" pitchFamily="34" charset="0"/>
              </a:rPr>
              <a:t>Copyright © Texas Education Agency, 2014. All rights reserved.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8388351" y="6351869"/>
            <a:ext cx="450849" cy="369332"/>
          </a:xfrm>
          <a:prstGeom prst="rect">
            <a:avLst/>
          </a:prstGeom>
          <a:noFill/>
        </p:spPr>
        <p:txBody>
          <a:bodyPr wrap="square" rtlCol="0">
            <a:spAutoFit/>
          </a:bodyPr>
          <a:lstStyle/>
          <a:p>
            <a:r>
              <a:rPr lang="en-US" dirty="0" smtClean="0"/>
              <a:t>3</a:t>
            </a:r>
            <a:endParaRPr lang="en-US" dirty="0"/>
          </a:p>
        </p:txBody>
      </p:sp>
      <p:sp>
        <p:nvSpPr>
          <p:cNvPr id="4" name="Rectangle 3"/>
          <p:cNvSpPr/>
          <p:nvPr/>
        </p:nvSpPr>
        <p:spPr>
          <a:xfrm>
            <a:off x="2581275" y="505129"/>
            <a:ext cx="6019800" cy="4288353"/>
          </a:xfrm>
          <a:prstGeom prst="rect">
            <a:avLst/>
          </a:prstGeom>
        </p:spPr>
        <p:txBody>
          <a:bodyPr wrap="square">
            <a:spAutoFit/>
          </a:bodyPr>
          <a:lstStyle/>
          <a:p>
            <a:pPr>
              <a:lnSpc>
                <a:spcPct val="90000"/>
              </a:lnSpc>
              <a:spcBef>
                <a:spcPts val="1725"/>
              </a:spcBef>
              <a:buClr>
                <a:schemeClr val="tx1"/>
              </a:buClr>
              <a:buSzPct val="100000"/>
              <a:buFont typeface="Wingdings" panose="05000000000000000000" pitchFamily="2" charset="2"/>
              <a:buChar char="ü"/>
            </a:pPr>
            <a:r>
              <a:rPr lang="en-US" sz="2000" b="1" dirty="0" smtClean="0">
                <a:latin typeface="Humnst777 BT" pitchFamily="1" charset="0"/>
              </a:rPr>
              <a:t>If your loans are continuously delinquent (overdue and not being paid), your lender will say that you have defaulted.</a:t>
            </a:r>
          </a:p>
          <a:p>
            <a:pPr lvl="1">
              <a:lnSpc>
                <a:spcPct val="90000"/>
              </a:lnSpc>
              <a:spcBef>
                <a:spcPts val="1725"/>
              </a:spcBef>
              <a:buClr>
                <a:schemeClr val="tx1"/>
              </a:buClr>
              <a:buSzPct val="100000"/>
              <a:buFont typeface="Wingdings" panose="05000000000000000000" pitchFamily="2" charset="2"/>
              <a:buChar char="ü"/>
            </a:pPr>
            <a:r>
              <a:rPr lang="en-US" sz="2000" b="1" dirty="0" smtClean="0">
                <a:latin typeface="Humnst777 BT" pitchFamily="1" charset="0"/>
              </a:rPr>
              <a:t>Meaning you have not fulfilled the obligations of the loan.</a:t>
            </a:r>
          </a:p>
          <a:p>
            <a:pPr lvl="1">
              <a:lnSpc>
                <a:spcPct val="90000"/>
              </a:lnSpc>
              <a:spcBef>
                <a:spcPts val="1725"/>
              </a:spcBef>
              <a:buClr>
                <a:schemeClr val="tx1"/>
              </a:buClr>
              <a:buSzPct val="100000"/>
              <a:buFont typeface="Wingdings" panose="05000000000000000000" pitchFamily="2" charset="2"/>
              <a:buChar char="ü"/>
            </a:pPr>
            <a:r>
              <a:rPr lang="en-US" sz="2000" b="1" dirty="0" smtClean="0">
                <a:latin typeface="Humnst777 BT" pitchFamily="1" charset="0"/>
              </a:rPr>
              <a:t>Sent to a collection agency &amp; all the money is due at once. (This damages your credit history.)</a:t>
            </a:r>
          </a:p>
          <a:p>
            <a:pPr>
              <a:lnSpc>
                <a:spcPct val="90000"/>
              </a:lnSpc>
              <a:spcBef>
                <a:spcPts val="1725"/>
              </a:spcBef>
              <a:buClr>
                <a:schemeClr val="tx1"/>
              </a:buClr>
              <a:buSzPct val="100000"/>
              <a:buFont typeface="Wingdings" panose="05000000000000000000" pitchFamily="2" charset="2"/>
              <a:buChar char="ü"/>
            </a:pPr>
            <a:r>
              <a:rPr lang="en-US" sz="2000" b="1" dirty="0" smtClean="0">
                <a:latin typeface="Humnst777 BT" pitchFamily="1" charset="0"/>
              </a:rPr>
              <a:t>If this is a continual problem with all of your bills, it may be a sign that you’ll have to file for bankruptcy. </a:t>
            </a:r>
          </a:p>
          <a:p>
            <a:pPr lvl="1">
              <a:lnSpc>
                <a:spcPct val="90000"/>
              </a:lnSpc>
              <a:spcBef>
                <a:spcPts val="1725"/>
              </a:spcBef>
              <a:buClr>
                <a:schemeClr val="tx1"/>
              </a:buClr>
              <a:buSzPct val="100000"/>
              <a:buFont typeface="Wingdings" panose="05000000000000000000" pitchFamily="2" charset="2"/>
              <a:buChar char="ü"/>
            </a:pPr>
            <a:endParaRPr lang="en-US" sz="2000" b="1" dirty="0" smtClean="0">
              <a:latin typeface="Humnst777 BT" pitchFamily="1" charset="0"/>
            </a:endParaRPr>
          </a:p>
        </p:txBody>
      </p:sp>
      <p:sp>
        <p:nvSpPr>
          <p:cNvPr id="6" name="Rectangle 5"/>
          <p:cNvSpPr/>
          <p:nvPr/>
        </p:nvSpPr>
        <p:spPr>
          <a:xfrm>
            <a:off x="-228600" y="2403012"/>
            <a:ext cx="2971800" cy="1421928"/>
          </a:xfrm>
          <a:prstGeom prst="rect">
            <a:avLst/>
          </a:prstGeom>
        </p:spPr>
        <p:txBody>
          <a:bodyPr wrap="square">
            <a:spAutoFit/>
          </a:bodyPr>
          <a:lstStyle/>
          <a:p>
            <a:pPr marL="109728" lvl="0" algn="ctr">
              <a:lnSpc>
                <a:spcPct val="90000"/>
              </a:lnSpc>
              <a:spcBef>
                <a:spcPts val="1200"/>
              </a:spcBef>
              <a:buClr>
                <a:srgbClr val="4A66AC"/>
              </a:buClr>
            </a:pPr>
            <a:r>
              <a:rPr lang="en-US" sz="3200" dirty="0">
                <a:solidFill>
                  <a:schemeClr val="bg1"/>
                </a:solidFill>
              </a:rPr>
              <a:t>How does bankruptcy work?</a:t>
            </a:r>
            <a:endParaRPr lang="en-US" sz="32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97076"/>
            <a:ext cx="2524125" cy="2524125"/>
          </a:xfrm>
          <a:prstGeom prst="rect">
            <a:avLst/>
          </a:prstGeom>
        </p:spPr>
      </p:pic>
    </p:spTree>
    <p:extLst>
      <p:ext uri="{BB962C8B-B14F-4D97-AF65-F5344CB8AC3E}">
        <p14:creationId xmlns:p14="http://schemas.microsoft.com/office/powerpoint/2010/main" val="3161118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bankruptcy?</a:t>
            </a:r>
            <a:endParaRPr lang="en-US" dirty="0"/>
          </a:p>
        </p:txBody>
      </p:sp>
      <p:sp>
        <p:nvSpPr>
          <p:cNvPr id="3" name="Content Placeholder 2"/>
          <p:cNvSpPr>
            <a:spLocks noGrp="1"/>
          </p:cNvSpPr>
          <p:nvPr>
            <p:ph idx="1"/>
          </p:nvPr>
        </p:nvSpPr>
        <p:spPr>
          <a:xfrm>
            <a:off x="2901951" y="228600"/>
            <a:ext cx="5784849" cy="4114800"/>
          </a:xfrm>
        </p:spPr>
        <p:txBody>
          <a:bodyPr/>
          <a:lstStyle/>
          <a:p>
            <a:pPr marL="0" indent="0" algn="ctr">
              <a:spcBef>
                <a:spcPts val="1725"/>
              </a:spcBef>
              <a:buClr>
                <a:schemeClr val="tx1"/>
              </a:buClr>
              <a:buSzPct val="100000"/>
              <a:buNone/>
            </a:pPr>
            <a:r>
              <a:rPr lang="en-US" sz="3600" b="1" dirty="0" smtClean="0">
                <a:latin typeface="Humnst777 BT" pitchFamily="1" charset="0"/>
              </a:rPr>
              <a:t>BANKRUPTCY</a:t>
            </a:r>
          </a:p>
          <a:p>
            <a:pPr marL="0" indent="0" algn="ctr">
              <a:spcBef>
                <a:spcPts val="1725"/>
              </a:spcBef>
              <a:buClr>
                <a:schemeClr val="tx1"/>
              </a:buClr>
              <a:buSzPct val="100000"/>
              <a:buNone/>
            </a:pPr>
            <a:endParaRPr lang="en-US" sz="1800" b="1" dirty="0" smtClean="0">
              <a:latin typeface="Humnst777 BT" pitchFamily="1" charset="0"/>
            </a:endParaRPr>
          </a:p>
          <a:p>
            <a:pPr>
              <a:spcBef>
                <a:spcPts val="1725"/>
              </a:spcBef>
              <a:buClr>
                <a:schemeClr val="tx1"/>
              </a:buClr>
              <a:buSzPct val="100000"/>
              <a:buFont typeface="Wingdings" panose="05000000000000000000" pitchFamily="2" charset="2"/>
              <a:buChar char="ü"/>
            </a:pPr>
            <a:r>
              <a:rPr lang="en-US" sz="1800" b="1" dirty="0" smtClean="0">
                <a:latin typeface="Humnst777 BT" pitchFamily="1" charset="0"/>
              </a:rPr>
              <a:t>Bankruptcy </a:t>
            </a:r>
            <a:r>
              <a:rPr lang="en-US" sz="1800" b="1" dirty="0">
                <a:latin typeface="Humnst777 BT" pitchFamily="1" charset="0"/>
              </a:rPr>
              <a:t>is the last resort when someone gets too deeply into debt. You realize you can’t pay your bills anymore because you don’t have enough money or resources to keep up with them. </a:t>
            </a:r>
            <a:endParaRPr lang="en-US" sz="1800" b="1" dirty="0" smtClean="0">
              <a:latin typeface="Humnst777 BT" pitchFamily="1" charset="0"/>
            </a:endParaRPr>
          </a:p>
          <a:p>
            <a:pPr>
              <a:spcBef>
                <a:spcPts val="1725"/>
              </a:spcBef>
              <a:buClr>
                <a:schemeClr val="tx1"/>
              </a:buClr>
              <a:buSzPct val="100000"/>
              <a:buFont typeface="Wingdings" panose="05000000000000000000" pitchFamily="2" charset="2"/>
              <a:buChar char="ü"/>
            </a:pPr>
            <a:r>
              <a:rPr lang="en-US" sz="1800" b="1" dirty="0" smtClean="0">
                <a:latin typeface="Humnst777 BT" pitchFamily="1" charset="0"/>
              </a:rPr>
              <a:t>This </a:t>
            </a:r>
            <a:r>
              <a:rPr lang="en-US" sz="1800" b="1" dirty="0">
                <a:latin typeface="Humnst777 BT" pitchFamily="1" charset="0"/>
              </a:rPr>
              <a:t>is an actual court legal procedure where you must file papers with the government.</a:t>
            </a:r>
          </a:p>
          <a:p>
            <a:endParaRPr lang="en-US" dirty="0"/>
          </a:p>
        </p:txBody>
      </p:sp>
      <p:sp>
        <p:nvSpPr>
          <p:cNvPr id="4" name="Footer Placeholder 3"/>
          <p:cNvSpPr>
            <a:spLocks noGrp="1"/>
          </p:cNvSpPr>
          <p:nvPr>
            <p:ph type="ftr" sz="quarter" idx="11"/>
          </p:nvPr>
        </p:nvSpPr>
        <p:spPr/>
        <p:txBody>
          <a:bodyPr/>
          <a:lstStyle/>
          <a:p>
            <a:r>
              <a:rPr lang="en-US" smtClean="0"/>
              <a:t>Copyright © Texas Education Agency, 2014. All rights reserved.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09" y="3812118"/>
            <a:ext cx="3810000" cy="2544233"/>
          </a:xfrm>
          <a:prstGeom prst="rect">
            <a:avLst/>
          </a:prstGeom>
        </p:spPr>
      </p:pic>
    </p:spTree>
    <p:extLst>
      <p:ext uri="{BB962C8B-B14F-4D97-AF65-F5344CB8AC3E}">
        <p14:creationId xmlns:p14="http://schemas.microsoft.com/office/powerpoint/2010/main" val="149424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Should </a:t>
            </a:r>
            <a:r>
              <a:rPr lang="en-US" dirty="0"/>
              <a:t>B</a:t>
            </a:r>
            <a:r>
              <a:rPr lang="en-US" dirty="0" smtClean="0"/>
              <a:t>ankruptcy be Considered?</a:t>
            </a:r>
            <a:endParaRPr lang="en-US" dirty="0"/>
          </a:p>
        </p:txBody>
      </p:sp>
      <p:sp>
        <p:nvSpPr>
          <p:cNvPr id="3" name="Content Placeholder 2"/>
          <p:cNvSpPr>
            <a:spLocks noGrp="1"/>
          </p:cNvSpPr>
          <p:nvPr>
            <p:ph idx="1"/>
          </p:nvPr>
        </p:nvSpPr>
        <p:spPr>
          <a:xfrm>
            <a:off x="2895600" y="225515"/>
            <a:ext cx="5486400" cy="5120640"/>
          </a:xfrm>
        </p:spPr>
        <p:txBody>
          <a:bodyPr>
            <a:normAutofit/>
          </a:bodyPr>
          <a:lstStyle/>
          <a:p>
            <a:r>
              <a:rPr lang="en-US" dirty="0" smtClean="0"/>
              <a:t>Heavily in debt</a:t>
            </a:r>
          </a:p>
          <a:p>
            <a:r>
              <a:rPr lang="en-US" dirty="0" smtClean="0"/>
              <a:t>Threats of foreclosure</a:t>
            </a:r>
          </a:p>
          <a:p>
            <a:r>
              <a:rPr lang="en-US" dirty="0" smtClean="0"/>
              <a:t>Drop in income</a:t>
            </a:r>
          </a:p>
          <a:p>
            <a:r>
              <a:rPr lang="en-US" dirty="0" smtClean="0"/>
              <a:t>Difficulty paying bills</a:t>
            </a:r>
          </a:p>
          <a:p>
            <a:r>
              <a:rPr lang="en-US" dirty="0" smtClean="0"/>
              <a:t>Insufficient income</a:t>
            </a:r>
          </a:p>
          <a:p>
            <a:r>
              <a:rPr lang="en-US" dirty="0" smtClean="0"/>
              <a:t>Loss of income due to a disability or divorce</a:t>
            </a:r>
            <a:endParaRPr lang="en-US" dirty="0"/>
          </a:p>
        </p:txBody>
      </p:sp>
      <p:sp>
        <p:nvSpPr>
          <p:cNvPr id="5" name="Footer Placeholder 4"/>
          <p:cNvSpPr>
            <a:spLocks noGrp="1"/>
          </p:cNvSpPr>
          <p:nvPr>
            <p:ph type="ftr" sz="quarter" idx="11"/>
          </p:nvPr>
        </p:nvSpPr>
        <p:spPr>
          <a:xfrm>
            <a:off x="1828800" y="6333566"/>
            <a:ext cx="5486400" cy="387910"/>
          </a:xfrm>
        </p:spPr>
        <p:txBody>
          <a:bodyPr/>
          <a:lstStyle/>
          <a:p>
            <a:pPr algn="ctr"/>
            <a:r>
              <a:rPr lang="en-US" dirty="0" smtClean="0">
                <a:latin typeface="Arial" panose="020B0604020202020204" pitchFamily="34" charset="0"/>
                <a:cs typeface="Arial" panose="020B0604020202020204" pitchFamily="34" charset="0"/>
              </a:rPr>
              <a:t>Copyright © Texas Education Agency, 2014. All rights reserved.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191000"/>
            <a:ext cx="2743200" cy="1959429"/>
          </a:xfrm>
          <a:prstGeom prst="rect">
            <a:avLst/>
          </a:prstGeom>
        </p:spPr>
      </p:pic>
      <p:sp>
        <p:nvSpPr>
          <p:cNvPr id="8" name="TextBox 7"/>
          <p:cNvSpPr txBox="1"/>
          <p:nvPr/>
        </p:nvSpPr>
        <p:spPr>
          <a:xfrm>
            <a:off x="8388351" y="6351869"/>
            <a:ext cx="450849"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31778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3838"/>
            <a:ext cx="2514599" cy="4601183"/>
          </a:xfrm>
        </p:spPr>
        <p:txBody>
          <a:bodyPr/>
          <a:lstStyle/>
          <a:p>
            <a:r>
              <a:rPr lang="en-US" dirty="0" smtClean="0"/>
              <a:t>Disadvantages of Bankruptcy</a:t>
            </a:r>
            <a:endParaRPr lang="en-US" dirty="0"/>
          </a:p>
        </p:txBody>
      </p:sp>
      <p:sp>
        <p:nvSpPr>
          <p:cNvPr id="6" name="Content Placeholder 5"/>
          <p:cNvSpPr>
            <a:spLocks noGrp="1"/>
          </p:cNvSpPr>
          <p:nvPr>
            <p:ph idx="1"/>
          </p:nvPr>
        </p:nvSpPr>
        <p:spPr>
          <a:xfrm>
            <a:off x="2819400" y="381000"/>
            <a:ext cx="5486400" cy="5120640"/>
          </a:xfrm>
        </p:spPr>
        <p:txBody>
          <a:bodyPr/>
          <a:lstStyle/>
          <a:p>
            <a:r>
              <a:rPr lang="en-US" dirty="0"/>
              <a:t>Loss of privacy</a:t>
            </a:r>
          </a:p>
          <a:p>
            <a:r>
              <a:rPr lang="en-US" dirty="0"/>
              <a:t>Loss of </a:t>
            </a:r>
            <a:r>
              <a:rPr lang="en-US" dirty="0" smtClean="0"/>
              <a:t>assets (real estate, valuables)</a:t>
            </a:r>
            <a:endParaRPr lang="en-US" dirty="0"/>
          </a:p>
          <a:p>
            <a:r>
              <a:rPr lang="en-US" dirty="0"/>
              <a:t>Closed </a:t>
            </a:r>
            <a:r>
              <a:rPr lang="en-US" dirty="0" smtClean="0"/>
              <a:t>accounts </a:t>
            </a:r>
          </a:p>
          <a:p>
            <a:r>
              <a:rPr lang="en-US" dirty="0"/>
              <a:t>Forfeited luxury </a:t>
            </a:r>
            <a:r>
              <a:rPr lang="en-US" dirty="0" smtClean="0"/>
              <a:t>possessions (Car, boat, etc.)</a:t>
            </a:r>
          </a:p>
          <a:p>
            <a:r>
              <a:rPr lang="en-US" dirty="0" smtClean="0"/>
              <a:t>Lien=claim on property to satisfy debt</a:t>
            </a:r>
            <a:endParaRPr lang="en-US" dirty="0"/>
          </a:p>
          <a:p>
            <a:r>
              <a:rPr lang="en-US" dirty="0" smtClean="0"/>
              <a:t>A </a:t>
            </a:r>
            <a:r>
              <a:rPr lang="en-US" dirty="0"/>
              <a:t>recent bankruptcy makes it nearly impossible to get a </a:t>
            </a:r>
            <a:r>
              <a:rPr lang="en-US" dirty="0" smtClean="0"/>
              <a:t>mortgage (buy a house)</a:t>
            </a:r>
            <a:endParaRPr lang="en-US" dirty="0" smtClean="0"/>
          </a:p>
          <a:p>
            <a:endParaRPr lang="en-US" dirty="0"/>
          </a:p>
          <a:p>
            <a:endParaRPr lang="en-US" dirty="0"/>
          </a:p>
        </p:txBody>
      </p:sp>
      <p:sp>
        <p:nvSpPr>
          <p:cNvPr id="9" name="Footer Placeholder 8"/>
          <p:cNvSpPr>
            <a:spLocks noGrp="1"/>
          </p:cNvSpPr>
          <p:nvPr>
            <p:ph type="ftr" sz="quarter" idx="11"/>
          </p:nvPr>
        </p:nvSpPr>
        <p:spPr>
          <a:xfrm>
            <a:off x="1676400" y="6248400"/>
            <a:ext cx="5867400" cy="457201"/>
          </a:xfrm>
        </p:spPr>
        <p:txBody>
          <a:bodyPr/>
          <a:lstStyle/>
          <a:p>
            <a:pPr algn="ctr"/>
            <a:r>
              <a:rPr lang="en-US" dirty="0" smtClean="0">
                <a:latin typeface="Arial" panose="020B0604020202020204" pitchFamily="34" charset="0"/>
                <a:cs typeface="Arial" panose="020B0604020202020204" pitchFamily="34" charset="0"/>
              </a:rPr>
              <a:t>Copyright © Texas Education Agency, 2014. All rights reserved.  </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789819"/>
            <a:ext cx="3352800" cy="2235200"/>
          </a:xfrm>
          <a:prstGeom prst="rect">
            <a:avLst/>
          </a:prstGeom>
        </p:spPr>
      </p:pic>
      <p:sp>
        <p:nvSpPr>
          <p:cNvPr id="7" name="TextBox 6"/>
          <p:cNvSpPr txBox="1"/>
          <p:nvPr/>
        </p:nvSpPr>
        <p:spPr>
          <a:xfrm>
            <a:off x="8388351" y="6351869"/>
            <a:ext cx="45084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513127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688" y="1123838"/>
            <a:ext cx="2401111" cy="4601183"/>
          </a:xfrm>
        </p:spPr>
        <p:txBody>
          <a:bodyPr/>
          <a:lstStyle/>
          <a:p>
            <a:r>
              <a:rPr lang="en-US" dirty="0" smtClean="0"/>
              <a:t>Advantages of Bankruptcy</a:t>
            </a:r>
            <a:endParaRPr lang="en-US" dirty="0"/>
          </a:p>
        </p:txBody>
      </p:sp>
      <p:sp>
        <p:nvSpPr>
          <p:cNvPr id="6" name="Content Placeholder 5"/>
          <p:cNvSpPr>
            <a:spLocks noGrp="1"/>
          </p:cNvSpPr>
          <p:nvPr>
            <p:ph idx="1"/>
          </p:nvPr>
        </p:nvSpPr>
        <p:spPr>
          <a:xfrm>
            <a:off x="2839123" y="76200"/>
            <a:ext cx="5486400" cy="5120640"/>
          </a:xfrm>
        </p:spPr>
        <p:txBody>
          <a:bodyPr/>
          <a:lstStyle/>
          <a:p>
            <a:r>
              <a:rPr lang="en-US" dirty="0" smtClean="0"/>
              <a:t>Fresh financial start</a:t>
            </a:r>
          </a:p>
          <a:p>
            <a:r>
              <a:rPr lang="en-US" dirty="0" smtClean="0"/>
              <a:t>You may be able to keep assets</a:t>
            </a:r>
          </a:p>
          <a:p>
            <a:r>
              <a:rPr lang="en-US" dirty="0" smtClean="0"/>
              <a:t>Collection efforts stop</a:t>
            </a:r>
            <a:endParaRPr lang="en-US" dirty="0"/>
          </a:p>
          <a:p>
            <a:r>
              <a:rPr lang="en-US" dirty="0"/>
              <a:t>Y</a:t>
            </a:r>
            <a:r>
              <a:rPr lang="en-US" dirty="0" smtClean="0"/>
              <a:t>ou can start rebuilding </a:t>
            </a:r>
            <a:r>
              <a:rPr lang="en-US" dirty="0"/>
              <a:t>your credit </a:t>
            </a:r>
            <a:r>
              <a:rPr lang="en-US" dirty="0" smtClean="0"/>
              <a:t>and life sooner</a:t>
            </a:r>
            <a:endParaRPr lang="en-US" dirty="0"/>
          </a:p>
        </p:txBody>
      </p:sp>
      <p:sp>
        <p:nvSpPr>
          <p:cNvPr id="9" name="Footer Placeholder 8"/>
          <p:cNvSpPr>
            <a:spLocks noGrp="1"/>
          </p:cNvSpPr>
          <p:nvPr>
            <p:ph type="ftr" sz="quarter" idx="11"/>
          </p:nvPr>
        </p:nvSpPr>
        <p:spPr>
          <a:xfrm>
            <a:off x="1981200" y="6449786"/>
            <a:ext cx="5105400" cy="323283"/>
          </a:xfrm>
        </p:spPr>
        <p:txBody>
          <a:bodyPr/>
          <a:lstStyle/>
          <a:p>
            <a:pPr algn="ctr"/>
            <a:r>
              <a:rPr lang="en-US" dirty="0" smtClean="0">
                <a:latin typeface="Arial" panose="020B0604020202020204" pitchFamily="34" charset="0"/>
                <a:cs typeface="Arial" panose="020B0604020202020204" pitchFamily="34" charset="0"/>
              </a:rPr>
              <a:t>Copyright © Texas Education Agency, 2014. All rights reserved.  </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643068"/>
            <a:ext cx="2020646" cy="2278537"/>
          </a:xfrm>
          <a:prstGeom prst="rect">
            <a:avLst/>
          </a:prstGeom>
        </p:spPr>
      </p:pic>
      <p:sp>
        <p:nvSpPr>
          <p:cNvPr id="7" name="TextBox 6"/>
          <p:cNvSpPr txBox="1"/>
          <p:nvPr/>
        </p:nvSpPr>
        <p:spPr>
          <a:xfrm>
            <a:off x="8388351" y="6351869"/>
            <a:ext cx="450849"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71113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Debts Usually Discharged</a:t>
            </a:r>
            <a:endParaRPr lang="en-US" dirty="0"/>
          </a:p>
        </p:txBody>
      </p:sp>
      <p:sp>
        <p:nvSpPr>
          <p:cNvPr id="3" name="Content Placeholder 2"/>
          <p:cNvSpPr>
            <a:spLocks noGrp="1"/>
          </p:cNvSpPr>
          <p:nvPr>
            <p:ph idx="1"/>
          </p:nvPr>
        </p:nvSpPr>
        <p:spPr>
          <a:xfrm>
            <a:off x="2819400" y="0"/>
            <a:ext cx="5486400" cy="5120640"/>
          </a:xfrm>
        </p:spPr>
        <p:txBody>
          <a:bodyPr/>
          <a:lstStyle/>
          <a:p>
            <a:r>
              <a:rPr lang="en-US" dirty="0" smtClean="0"/>
              <a:t>Credit card </a:t>
            </a:r>
            <a:r>
              <a:rPr lang="en-US" dirty="0"/>
              <a:t>b</a:t>
            </a:r>
            <a:r>
              <a:rPr lang="en-US" dirty="0" smtClean="0"/>
              <a:t>ills </a:t>
            </a:r>
          </a:p>
          <a:p>
            <a:r>
              <a:rPr lang="en-US" dirty="0" smtClean="0"/>
              <a:t>Medical bills </a:t>
            </a:r>
          </a:p>
          <a:p>
            <a:r>
              <a:rPr lang="en-US" dirty="0" smtClean="0"/>
              <a:t>Personal loans</a:t>
            </a:r>
          </a:p>
          <a:p>
            <a:r>
              <a:rPr lang="en-US" dirty="0" smtClean="0"/>
              <a:t>Judgments resulting from car accidents </a:t>
            </a:r>
          </a:p>
          <a:p>
            <a:r>
              <a:rPr lang="en-US" dirty="0" smtClean="0"/>
              <a:t>Payday </a:t>
            </a:r>
            <a:r>
              <a:rPr lang="en-US" dirty="0" smtClean="0"/>
              <a:t>loans</a:t>
            </a:r>
          </a:p>
          <a:p>
            <a:pPr marL="0" indent="0">
              <a:buNone/>
            </a:pPr>
            <a:endParaRPr lang="en-US" dirty="0"/>
          </a:p>
        </p:txBody>
      </p:sp>
      <p:sp>
        <p:nvSpPr>
          <p:cNvPr id="5" name="Footer Placeholder 4"/>
          <p:cNvSpPr>
            <a:spLocks noGrp="1"/>
          </p:cNvSpPr>
          <p:nvPr>
            <p:ph type="ftr" sz="quarter" idx="11"/>
          </p:nvPr>
        </p:nvSpPr>
        <p:spPr>
          <a:xfrm>
            <a:off x="1676400" y="6386513"/>
            <a:ext cx="5791200" cy="334962"/>
          </a:xfrm>
        </p:spPr>
        <p:txBody>
          <a:bodyPr/>
          <a:lstStyle/>
          <a:p>
            <a:pPr algn="ctr"/>
            <a:r>
              <a:rPr lang="en-US" dirty="0" smtClean="0">
                <a:latin typeface="Arial" panose="020B0604020202020204" pitchFamily="34" charset="0"/>
                <a:cs typeface="Arial" panose="020B0604020202020204" pitchFamily="34" charset="0"/>
              </a:rPr>
              <a:t>Copyright © Texas Education Agency, 2014. All rights reserved. </a:t>
            </a:r>
            <a:r>
              <a:rPr lang="en-US" dirty="0" smtClean="0"/>
              <a:t> </a:t>
            </a:r>
            <a:endParaRPr lang="en-US" dirty="0"/>
          </a:p>
        </p:txBody>
      </p:sp>
      <p:pic>
        <p:nvPicPr>
          <p:cNvPr id="5122" name="Picture 2" descr="C:\Users\ehodges\AppData\Local\Microsoft\Windows\Temporary Internet Files\Content.IE5\TKNZGESR\MP9004422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944022"/>
            <a:ext cx="2895600" cy="2353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8351" y="6351869"/>
            <a:ext cx="450849"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1155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Debts typically not discharged</a:t>
            </a:r>
            <a:endParaRPr lang="en-US" dirty="0"/>
          </a:p>
        </p:txBody>
      </p:sp>
      <p:sp>
        <p:nvSpPr>
          <p:cNvPr id="3" name="Content Placeholder 2"/>
          <p:cNvSpPr>
            <a:spLocks noGrp="1"/>
          </p:cNvSpPr>
          <p:nvPr>
            <p:ph idx="1"/>
          </p:nvPr>
        </p:nvSpPr>
        <p:spPr/>
        <p:txBody>
          <a:bodyPr>
            <a:normAutofit/>
          </a:bodyPr>
          <a:lstStyle/>
          <a:p>
            <a:r>
              <a:rPr lang="en-US" sz="2400" b="1" u="sng" dirty="0"/>
              <a:t>Student loans are almost always NOT discharged</a:t>
            </a:r>
          </a:p>
          <a:p>
            <a:r>
              <a:rPr lang="en-US" sz="2400" dirty="0" smtClean="0"/>
              <a:t>Child support or alimony</a:t>
            </a:r>
          </a:p>
          <a:p>
            <a:r>
              <a:rPr lang="en-US" sz="2400" dirty="0" smtClean="0"/>
              <a:t>Debts for breaking the law</a:t>
            </a:r>
          </a:p>
          <a:p>
            <a:r>
              <a:rPr lang="en-US" sz="2400" dirty="0" smtClean="0"/>
              <a:t>Money from tax debts</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Copyright © Texas Education Agency, 2014. All rights reserved.  </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09438"/>
            <a:ext cx="2438400" cy="1828800"/>
          </a:xfrm>
          <a:prstGeom prst="rect">
            <a:avLst/>
          </a:prstGeom>
        </p:spPr>
      </p:pic>
    </p:spTree>
    <p:extLst>
      <p:ext uri="{BB962C8B-B14F-4D97-AF65-F5344CB8AC3E}">
        <p14:creationId xmlns:p14="http://schemas.microsoft.com/office/powerpoint/2010/main" val="132016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Filing</a:t>
            </a:r>
            <a:endParaRPr lang="en-US" dirty="0"/>
          </a:p>
        </p:txBody>
      </p:sp>
      <p:sp>
        <p:nvSpPr>
          <p:cNvPr id="3" name="Content Placeholder 2"/>
          <p:cNvSpPr>
            <a:spLocks noGrp="1"/>
          </p:cNvSpPr>
          <p:nvPr>
            <p:ph idx="1"/>
          </p:nvPr>
        </p:nvSpPr>
        <p:spPr>
          <a:xfrm>
            <a:off x="2901951" y="864108"/>
            <a:ext cx="5486400" cy="3022092"/>
          </a:xfrm>
        </p:spPr>
        <p:txBody>
          <a:bodyPr/>
          <a:lstStyle/>
          <a:p>
            <a:r>
              <a:rPr lang="en-US" dirty="0" smtClean="0"/>
              <a:t>Complete forms and petition with a bankruptcy court</a:t>
            </a:r>
          </a:p>
          <a:p>
            <a:r>
              <a:rPr lang="en-US" dirty="0" smtClean="0"/>
              <a:t>Before filing, the law requires that you receive financial education from a certified financial </a:t>
            </a:r>
            <a:r>
              <a:rPr lang="en-US" dirty="0" smtClean="0"/>
              <a:t>counselor</a:t>
            </a:r>
          </a:p>
          <a:p>
            <a:r>
              <a:rPr lang="en-US" dirty="0" smtClean="0"/>
              <a:t>It also requires a Means Test</a:t>
            </a:r>
          </a:p>
          <a:p>
            <a:pPr lvl="1"/>
            <a:r>
              <a:rPr lang="en-US" dirty="0" smtClean="0"/>
              <a:t>Comparing your income to the average income in your state.</a:t>
            </a:r>
            <a:endParaRPr lang="en-US" dirty="0"/>
          </a:p>
        </p:txBody>
      </p:sp>
      <p:sp>
        <p:nvSpPr>
          <p:cNvPr id="5" name="Footer Placeholder 4"/>
          <p:cNvSpPr>
            <a:spLocks noGrp="1"/>
          </p:cNvSpPr>
          <p:nvPr>
            <p:ph type="ftr" sz="quarter" idx="11"/>
          </p:nvPr>
        </p:nvSpPr>
        <p:spPr>
          <a:xfrm>
            <a:off x="1676400" y="6280879"/>
            <a:ext cx="5867400" cy="440597"/>
          </a:xfrm>
        </p:spPr>
        <p:txBody>
          <a:bodyPr/>
          <a:lstStyle/>
          <a:p>
            <a:pPr algn="ctr"/>
            <a:r>
              <a:rPr lang="en-US" dirty="0" smtClean="0">
                <a:latin typeface="Arial" panose="020B0604020202020204" pitchFamily="34" charset="0"/>
                <a:cs typeface="Arial" panose="020B0604020202020204" pitchFamily="34" charset="0"/>
              </a:rPr>
              <a:t>Copyright © Texas Education Agency, 2014. All rights reserved</a:t>
            </a:r>
            <a:r>
              <a:rPr lang="en-US" dirty="0" smtClean="0"/>
              <a:t>.  </a:t>
            </a:r>
            <a:endParaRPr lang="en-US" dirty="0"/>
          </a:p>
        </p:txBody>
      </p:sp>
      <p:pic>
        <p:nvPicPr>
          <p:cNvPr id="6147" name="Picture 3" descr="C:\Users\ehodges\AppData\Local\Microsoft\Windows\Temporary Internet Files\Content.IE5\TKNZGESR\MP9004088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918679"/>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8351" y="6351869"/>
            <a:ext cx="450849"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31994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TC103457475[[fn=Frame]]</Template>
  <TotalTime>3576</TotalTime>
  <Words>902</Words>
  <Application>Microsoft Office PowerPoint</Application>
  <PresentationFormat>On-screen Show (4:3)</PresentationFormat>
  <Paragraphs>140</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Arial</vt:lpstr>
      <vt:lpstr>Calibri</vt:lpstr>
      <vt:lpstr>Corbel</vt:lpstr>
      <vt:lpstr>Humnst777 BT</vt:lpstr>
      <vt:lpstr>Lucida Grande</vt:lpstr>
      <vt:lpstr>Wingdings</vt:lpstr>
      <vt:lpstr>Wingdings 2</vt:lpstr>
      <vt:lpstr>Frame</vt:lpstr>
      <vt:lpstr>Bankruptcy and Personal Financial Records</vt:lpstr>
      <vt:lpstr>PowerPoint Presentation</vt:lpstr>
      <vt:lpstr>What is bankruptcy?</vt:lpstr>
      <vt:lpstr>When Should Bankruptcy be Considered?</vt:lpstr>
      <vt:lpstr>Disadvantages of Bankruptcy</vt:lpstr>
      <vt:lpstr>Advantages of Bankruptcy</vt:lpstr>
      <vt:lpstr>Debts Usually Discharged</vt:lpstr>
      <vt:lpstr>Debts typically not discharged</vt:lpstr>
      <vt:lpstr>Procedure for Filing</vt:lpstr>
      <vt:lpstr>Bankruptcy Types</vt:lpstr>
      <vt:lpstr>Chapter 7</vt:lpstr>
      <vt:lpstr>Chapter 13</vt:lpstr>
      <vt:lpstr>PowerPoint Presentation</vt:lpstr>
      <vt:lpstr>How do I rebuild my credit? </vt:lpstr>
    </vt:vector>
  </TitlesOfParts>
  <Manager>Sandra Ann Delgado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Bankruptcy and Personal Financial Records PPT</dc:title>
  <dc:subject>Human Services</dc:subject>
  <dc:creator>Statewide Instructional Resources Development Center</dc:creator>
  <cp:keywords>Don't Take the Risk</cp:keywords>
  <dc:description>(c) Copyright TEA</dc:description>
  <cp:lastModifiedBy>Howell, Meganne</cp:lastModifiedBy>
  <cp:revision>330</cp:revision>
  <dcterms:created xsi:type="dcterms:W3CDTF">2012-04-28T21:02:19Z</dcterms:created>
  <dcterms:modified xsi:type="dcterms:W3CDTF">2017-11-13T17:57:14Z</dcterms:modified>
  <cp:category>Dollars and Sense</cp:category>
</cp:coreProperties>
</file>